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74" r:id="rId6"/>
    <p:sldId id="275" r:id="rId7"/>
    <p:sldId id="276" r:id="rId8"/>
    <p:sldId id="277" r:id="rId9"/>
    <p:sldId id="272" r:id="rId10"/>
    <p:sldId id="278" r:id="rId1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E18431"/>
    <a:srgbClr val="755319"/>
    <a:srgbClr val="802528"/>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80" d="100"/>
          <a:sy n="80"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7FE2D7E5-41BB-4AE2-9857-C92D892D0DEB}" type="datetimeFigureOut">
              <a:rPr lang="en-US"/>
              <a:pPr>
                <a:defRPr/>
              </a:pPr>
              <a:t>4/22/2019</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130C4D15-1DFE-4682-BB10-1D0A3FBF55AC}" type="slidenum">
              <a:rPr lang="en-US"/>
              <a:pPr>
                <a:defRPr/>
              </a:pPr>
              <a:t>‹#›</a:t>
            </a:fld>
            <a:endParaRPr lang="en-US"/>
          </a:p>
        </p:txBody>
      </p:sp>
    </p:spTree>
    <p:extLst>
      <p:ext uri="{BB962C8B-B14F-4D97-AF65-F5344CB8AC3E}">
        <p14:creationId xmlns:p14="http://schemas.microsoft.com/office/powerpoint/2010/main" val="299645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C68DDC85-E18B-4C37-ADD9-829C9A1F2C9B}" type="datetimeFigureOut">
              <a:rPr lang="en-US"/>
              <a:pPr>
                <a:defRPr/>
              </a:pPr>
              <a:t>4/22/2019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07A86DEA-C54A-400F-9C5D-852933C2CD05}" type="slidenum">
              <a:rPr lang="en-US"/>
              <a:pPr>
                <a:defRPr/>
              </a:pPr>
              <a:t>‹#›</a:t>
            </a:fld>
            <a:endParaRPr lang="en-US"/>
          </a:p>
        </p:txBody>
      </p:sp>
    </p:spTree>
    <p:extLst>
      <p:ext uri="{BB962C8B-B14F-4D97-AF65-F5344CB8AC3E}">
        <p14:creationId xmlns:p14="http://schemas.microsoft.com/office/powerpoint/2010/main" val="101470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424335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0719A-239A-4745-ACBC-5DF2D009FF47}"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ZontaInternational_PowerPoint_LO_TE.jpg"/>
          <p:cNvPicPr>
            <a:picLocks noChangeAspect="1"/>
          </p:cNvPicPr>
          <p:nvPr userDrawn="1"/>
        </p:nvPicPr>
        <p:blipFill>
          <a:blip r:embed="rId2"/>
          <a:srcRect l="-2" r="87102"/>
          <a:stretch>
            <a:fillRect/>
          </a:stretch>
        </p:blipFill>
        <p:spPr bwMode="auto">
          <a:xfrm>
            <a:off x="0" y="0"/>
            <a:ext cx="1179513" cy="6858000"/>
          </a:xfrm>
          <a:prstGeom prst="rect">
            <a:avLst/>
          </a:prstGeom>
          <a:noFill/>
          <a:ln w="9525">
            <a:noFill/>
            <a:miter lim="800000"/>
            <a:headEnd/>
            <a:tailEnd/>
          </a:ln>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a:t>Click to edit Master title style</a:t>
            </a:r>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Picture Placeholder 5"/>
          <p:cNvSpPr>
            <a:spLocks noGrp="1"/>
          </p:cNvSpPr>
          <p:nvPr>
            <p:ph type="pic" sz="quarter" idx="10"/>
          </p:nvPr>
        </p:nvSpPr>
        <p:spPr>
          <a:xfrm>
            <a:off x="2450021" y="676275"/>
            <a:ext cx="4306887" cy="3557588"/>
          </a:xfrm>
        </p:spPr>
        <p:txBody>
          <a:bodyPr rtlCol="0" anchor="ctr">
            <a:normAutofit/>
          </a:bodyPr>
          <a:lstStyle>
            <a:lvl1pPr marL="0" indent="0" algn="ctr">
              <a:buNone/>
              <a:defRPr/>
            </a:lvl1pPr>
          </a:lstStyle>
          <a:p>
            <a:pPr lvl="0"/>
            <a:r>
              <a:rPr lang="en-US" noProof="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userDrawn="1"/>
        </p:nvPicPr>
        <p:blipFill>
          <a:blip r:embed="rId2"/>
          <a:srcRect r="92233"/>
          <a:stretch>
            <a:fillRect/>
          </a:stretch>
        </p:blipFill>
        <p:spPr bwMode="auto">
          <a:xfrm>
            <a:off x="0" y="0"/>
            <a:ext cx="709613" cy="6858000"/>
          </a:xfrm>
          <a:prstGeom prst="rect">
            <a:avLst/>
          </a:prstGeom>
          <a:noFill/>
          <a:ln w="9525">
            <a:noFill/>
            <a:miter lim="800000"/>
            <a:headEnd/>
            <a:tailEnd/>
          </a:ln>
        </p:spPr>
      </p:pic>
      <p:sp>
        <p:nvSpPr>
          <p:cNvPr id="5" name="TextBox 4"/>
          <p:cNvSpPr txBox="1"/>
          <p:nvPr userDrawn="1"/>
        </p:nvSpPr>
        <p:spPr>
          <a:xfrm>
            <a:off x="709613" y="796925"/>
            <a:ext cx="7924800" cy="5264150"/>
          </a:xfrm>
          <a:prstGeom prst="rect">
            <a:avLst/>
          </a:prstGeom>
          <a:noFill/>
        </p:spPr>
        <p:txBody>
          <a:bodyPr anchor="ctr">
            <a:spAutoFit/>
          </a:bodyPr>
          <a:lstStyle/>
          <a:p>
            <a:pPr algn="ctr">
              <a:spcBef>
                <a:spcPts val="0"/>
              </a:spcBef>
              <a:spcAft>
                <a:spcPts val="0"/>
              </a:spcAft>
              <a:defRPr/>
            </a:pPr>
            <a:r>
              <a:rPr lang="en-US" sz="2800" b="1" dirty="0">
                <a:solidFill>
                  <a:srgbClr val="802528"/>
                </a:solidFill>
                <a:latin typeface="+mj-lt"/>
                <a:cs typeface="+mn-cs"/>
              </a:rPr>
              <a:t>Zonta International envisions a world in </a:t>
            </a:r>
            <a:br>
              <a:rPr lang="en-US" sz="2800" b="1" dirty="0">
                <a:solidFill>
                  <a:srgbClr val="802528"/>
                </a:solidFill>
                <a:latin typeface="+mj-lt"/>
                <a:cs typeface="+mn-cs"/>
              </a:rPr>
            </a:br>
            <a:r>
              <a:rPr lang="en-US" sz="2800" b="1" dirty="0">
                <a:solidFill>
                  <a:srgbClr val="802528"/>
                </a:solidFill>
                <a:latin typeface="+mj-lt"/>
                <a:cs typeface="+mn-cs"/>
              </a:rPr>
              <a:t>which women's rights are recognized as </a:t>
            </a:r>
            <a:br>
              <a:rPr lang="en-US" sz="2800" b="1" dirty="0">
                <a:solidFill>
                  <a:srgbClr val="802528"/>
                </a:solidFill>
                <a:latin typeface="+mj-lt"/>
                <a:cs typeface="+mn-cs"/>
              </a:rPr>
            </a:br>
            <a:r>
              <a:rPr lang="en-US" sz="2800" b="1" dirty="0">
                <a:solidFill>
                  <a:srgbClr val="802528"/>
                </a:solidFill>
                <a:latin typeface="+mj-lt"/>
                <a:cs typeface="+mn-cs"/>
              </a:rPr>
              <a:t>human rights and every woman is able </a:t>
            </a:r>
            <a:br>
              <a:rPr lang="en-US" sz="2800" b="1" dirty="0">
                <a:solidFill>
                  <a:srgbClr val="802528"/>
                </a:solidFill>
                <a:latin typeface="+mj-lt"/>
                <a:cs typeface="+mn-cs"/>
              </a:rPr>
            </a:br>
            <a:r>
              <a:rPr lang="en-US" sz="2800" b="1" dirty="0">
                <a:solidFill>
                  <a:srgbClr val="802528"/>
                </a:solidFill>
                <a:latin typeface="+mj-lt"/>
                <a:cs typeface="+mn-cs"/>
              </a:rPr>
              <a:t>to achieve her full potential.</a:t>
            </a:r>
          </a:p>
          <a:p>
            <a:pPr algn="ctr">
              <a:spcBef>
                <a:spcPts val="0"/>
              </a:spcBef>
              <a:spcAft>
                <a:spcPts val="0"/>
              </a:spcAft>
              <a:defRPr/>
            </a:pPr>
            <a:endParaRPr lang="en-US" sz="2800" b="1" dirty="0">
              <a:solidFill>
                <a:srgbClr val="802528"/>
              </a:solidFill>
              <a:latin typeface="+mj-lt"/>
              <a:cs typeface="+mn-cs"/>
            </a:endParaRPr>
          </a:p>
          <a:p>
            <a:pPr algn="ctr">
              <a:spcBef>
                <a:spcPts val="0"/>
              </a:spcBef>
              <a:spcAft>
                <a:spcPts val="0"/>
              </a:spcAft>
              <a:defRPr/>
            </a:pPr>
            <a:r>
              <a:rPr lang="en-US" sz="2800" b="1" dirty="0">
                <a:solidFill>
                  <a:srgbClr val="802528"/>
                </a:solidFill>
                <a:latin typeface="+mj-lt"/>
                <a:cs typeface="+mn-cs"/>
              </a:rPr>
              <a:t>In such a world, women have access to all resources and are represented in decision </a:t>
            </a:r>
            <a:br>
              <a:rPr lang="en-US" sz="2800" b="1" dirty="0">
                <a:solidFill>
                  <a:srgbClr val="802528"/>
                </a:solidFill>
                <a:latin typeface="+mj-lt"/>
                <a:cs typeface="+mn-cs"/>
              </a:rPr>
            </a:br>
            <a:r>
              <a:rPr lang="en-US" sz="2800" b="1" dirty="0">
                <a:solidFill>
                  <a:srgbClr val="802528"/>
                </a:solidFill>
                <a:latin typeface="+mj-lt"/>
                <a:cs typeface="+mn-cs"/>
              </a:rPr>
              <a:t>making positions on an equal basis with men.</a:t>
            </a:r>
          </a:p>
          <a:p>
            <a:pPr algn="ctr">
              <a:spcBef>
                <a:spcPts val="0"/>
              </a:spcBef>
              <a:spcAft>
                <a:spcPts val="0"/>
              </a:spcAft>
              <a:defRPr/>
            </a:pPr>
            <a:endParaRPr lang="en-US" sz="2800" b="1" dirty="0">
              <a:solidFill>
                <a:srgbClr val="802528"/>
              </a:solidFill>
              <a:latin typeface="+mj-lt"/>
              <a:cs typeface="+mn-cs"/>
            </a:endParaRPr>
          </a:p>
          <a:p>
            <a:pPr algn="ctr">
              <a:spcBef>
                <a:spcPts val="0"/>
              </a:spcBef>
              <a:spcAft>
                <a:spcPts val="0"/>
              </a:spcAft>
              <a:defRPr/>
            </a:pPr>
            <a:r>
              <a:rPr lang="en-US" sz="2800" b="1" dirty="0">
                <a:solidFill>
                  <a:srgbClr val="802528"/>
                </a:solidFill>
                <a:latin typeface="+mj-lt"/>
                <a:cs typeface="+mn-cs"/>
              </a:rPr>
              <a:t>In such a world, no woman </a:t>
            </a:r>
            <a:br>
              <a:rPr lang="en-US" sz="2800" b="1" dirty="0">
                <a:solidFill>
                  <a:srgbClr val="802528"/>
                </a:solidFill>
                <a:latin typeface="+mj-lt"/>
                <a:cs typeface="+mn-cs"/>
              </a:rPr>
            </a:br>
            <a:r>
              <a:rPr lang="en-US" sz="2800" b="1" dirty="0">
                <a:solidFill>
                  <a:srgbClr val="802528"/>
                </a:solidFill>
                <a:latin typeface="+mj-lt"/>
                <a:cs typeface="+mn-cs"/>
              </a:rPr>
              <a:t>lives in fear of violence.</a:t>
            </a:r>
          </a:p>
        </p:txBody>
      </p:sp>
      <p:sp>
        <p:nvSpPr>
          <p:cNvPr id="3" name="Picture Placeholder 2"/>
          <p:cNvSpPr>
            <a:spLocks noGrp="1"/>
          </p:cNvSpPr>
          <p:nvPr>
            <p:ph type="pic" sz="quarter" idx="13"/>
          </p:nvPr>
        </p:nvSpPr>
        <p:spPr>
          <a:xfrm>
            <a:off x="7772400" y="5622925"/>
            <a:ext cx="1116013" cy="1025525"/>
          </a:xfrm>
        </p:spPr>
        <p:txBody>
          <a:bodyPr rtlCol="0" anchor="ctr">
            <a:normAutofit/>
          </a:bodyPr>
          <a:lstStyle>
            <a:lvl1pPr marL="0" indent="0" algn="ctr">
              <a:buNone/>
              <a:defRPr sz="1100"/>
            </a:lvl1pPr>
          </a:lstStyle>
          <a:p>
            <a:pPr lvl="0"/>
            <a:r>
              <a:rPr lang="en-US" noProof="0"/>
              <a:t>Click icon to add picture</a:t>
            </a:r>
            <a:endParaRPr lang="en-US" noProof="0" dirty="0"/>
          </a:p>
        </p:txBody>
      </p:sp>
      <p:sp>
        <p:nvSpPr>
          <p:cNvPr id="6" name="Slide Number Placeholder 5"/>
          <p:cNvSpPr>
            <a:spLocks noGrp="1"/>
          </p:cNvSpPr>
          <p:nvPr>
            <p:ph type="sldNum" sz="quarter" idx="14"/>
          </p:nvPr>
        </p:nvSpPr>
        <p:spPr>
          <a:xfrm>
            <a:off x="7010400" y="6492875"/>
            <a:ext cx="2133600" cy="365125"/>
          </a:xfrm>
        </p:spPr>
        <p:txBody>
          <a:bodyPr/>
          <a:lstStyle>
            <a:lvl1pPr>
              <a:defRPr/>
            </a:lvl1pPr>
          </a:lstStyle>
          <a:p>
            <a:pPr>
              <a:defRPr/>
            </a:pPr>
            <a:fld id="{B5E0F020-F9AE-4777-B220-547F6E478C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userDrawn="1"/>
        </p:nvPicPr>
        <p:blipFill>
          <a:blip r:embed="rId2"/>
          <a:srcRect r="91667"/>
          <a:stretch>
            <a:fillRect/>
          </a:stretch>
        </p:blipFill>
        <p:spPr bwMode="auto">
          <a:xfrm>
            <a:off x="0" y="0"/>
            <a:ext cx="762000" cy="6858000"/>
          </a:xfrm>
          <a:prstGeom prst="rect">
            <a:avLst/>
          </a:prstGeom>
          <a:noFill/>
          <a:ln w="9525">
            <a:noFill/>
            <a:miter lim="800000"/>
            <a:headEnd/>
            <a:tailEnd/>
          </a:ln>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a:t>Click to edit Master title style</a:t>
            </a:r>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3"/>
          </p:nvPr>
        </p:nvSpPr>
        <p:spPr>
          <a:xfrm>
            <a:off x="7772400" y="5622925"/>
            <a:ext cx="1116013" cy="1025525"/>
          </a:xfrm>
        </p:spPr>
        <p:txBody>
          <a:bodyPr rtlCol="0" anchor="ctr">
            <a:normAutofit/>
          </a:bodyPr>
          <a:lstStyle>
            <a:lvl1pPr marL="0" indent="0" algn="ctr">
              <a:buNone/>
              <a:defRPr sz="1100"/>
            </a:lvl1pPr>
          </a:lstStyle>
          <a:p>
            <a:pPr lvl="0"/>
            <a:r>
              <a:rPr lang="en-US" noProof="0"/>
              <a:t>Click icon to add picture</a:t>
            </a:r>
            <a:endParaRPr lang="en-US" noProof="0" dirty="0"/>
          </a:p>
        </p:txBody>
      </p:sp>
      <p:sp>
        <p:nvSpPr>
          <p:cNvPr id="6" name="Slide Number Placeholder 5"/>
          <p:cNvSpPr>
            <a:spLocks noGrp="1"/>
          </p:cNvSpPr>
          <p:nvPr>
            <p:ph type="sldNum" sz="quarter" idx="14"/>
          </p:nvPr>
        </p:nvSpPr>
        <p:spPr>
          <a:xfrm>
            <a:off x="7010400" y="6492875"/>
            <a:ext cx="2133600" cy="365125"/>
          </a:xfrm>
        </p:spPr>
        <p:txBody>
          <a:bodyPr/>
          <a:lstStyle>
            <a:lvl1pPr>
              <a:defRPr/>
            </a:lvl1pPr>
          </a:lstStyle>
          <a:p>
            <a:pPr>
              <a:defRPr/>
            </a:pPr>
            <a:fld id="{6289E580-C842-4EC4-A614-11452C217C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userDrawn="1"/>
        </p:nvPicPr>
        <p:blipFill>
          <a:blip r:embed="rId2"/>
          <a:srcRect r="14000"/>
          <a:stretch>
            <a:fillRect/>
          </a:stretch>
        </p:blipFill>
        <p:spPr bwMode="auto">
          <a:xfrm>
            <a:off x="0" y="0"/>
            <a:ext cx="7864475" cy="6858000"/>
          </a:xfrm>
          <a:prstGeom prst="rect">
            <a:avLst/>
          </a:prstGeom>
          <a:noFill/>
          <a:ln w="9525">
            <a:noFill/>
            <a:miter lim="800000"/>
            <a:headEnd/>
            <a:tailEnd/>
          </a:ln>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a:t>Click to edit Master title style</a:t>
            </a:r>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7010400" y="6492875"/>
            <a:ext cx="2133600" cy="365125"/>
          </a:xfrm>
        </p:spPr>
        <p:txBody>
          <a:bodyPr/>
          <a:lstStyle>
            <a:lvl1pPr>
              <a:defRPr/>
            </a:lvl1pPr>
          </a:lstStyle>
          <a:p>
            <a:pPr>
              <a:defRPr/>
            </a:pPr>
            <a:fld id="{89882C83-5BC4-41C5-9F76-076B90D4E0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6" descr="ZontaInternational_PowerPoint_interiorLO_TE.jpg"/>
          <p:cNvPicPr>
            <a:picLocks noChangeAspect="1"/>
          </p:cNvPicPr>
          <p:nvPr userDrawn="1"/>
        </p:nvPicPr>
        <p:blipFill>
          <a:blip r:embed="rId2"/>
          <a:srcRect r="91701"/>
          <a:stretch>
            <a:fillRect/>
          </a:stretch>
        </p:blipFill>
        <p:spPr bwMode="auto">
          <a:xfrm>
            <a:off x="0" y="0"/>
            <a:ext cx="758825" cy="6858000"/>
          </a:xfrm>
          <a:prstGeom prst="rect">
            <a:avLst/>
          </a:prstGeom>
          <a:noFill/>
          <a:ln w="9525">
            <a:noFill/>
            <a:miter lim="800000"/>
            <a:headEnd/>
            <a:tailEnd/>
          </a:ln>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772400" y="5622925"/>
            <a:ext cx="1116013" cy="1025525"/>
          </a:xfrm>
        </p:spPr>
        <p:txBody>
          <a:bodyPr rtlCol="0" anchor="ctr">
            <a:normAutofit/>
          </a:bodyPr>
          <a:lstStyle>
            <a:lvl1pPr marL="0" indent="0" algn="ctr">
              <a:buNone/>
              <a:defRPr sz="1100" baseline="0"/>
            </a:lvl1pPr>
          </a:lstStyle>
          <a:p>
            <a:pPr lvl="0"/>
            <a:r>
              <a:rPr lang="en-US" noProof="0"/>
              <a:t>Click icon to add picture</a:t>
            </a:r>
            <a:endParaRPr lang="en-US" noProof="0" dirty="0"/>
          </a:p>
        </p:txBody>
      </p:sp>
      <p:sp>
        <p:nvSpPr>
          <p:cNvPr id="7" name="Slide Number Placeholder 6"/>
          <p:cNvSpPr>
            <a:spLocks noGrp="1"/>
          </p:cNvSpPr>
          <p:nvPr>
            <p:ph type="sldNum" sz="quarter" idx="14"/>
          </p:nvPr>
        </p:nvSpPr>
        <p:spPr>
          <a:xfrm>
            <a:off x="7010400" y="6492875"/>
            <a:ext cx="2133600" cy="365125"/>
          </a:xfrm>
        </p:spPr>
        <p:txBody>
          <a:bodyPr/>
          <a:lstStyle>
            <a:lvl1pPr>
              <a:defRPr>
                <a:latin typeface="Arial"/>
                <a:cs typeface="Arial"/>
              </a:defRPr>
            </a:lvl1pPr>
          </a:lstStyle>
          <a:p>
            <a:pPr>
              <a:defRPr/>
            </a:pPr>
            <a:fld id="{2FEA59E8-7AD5-4D4E-9F48-93ADBE2F7E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userDrawn="1"/>
        </p:nvPicPr>
        <p:blipFill>
          <a:blip r:embed="rId2"/>
          <a:srcRect r="14799"/>
          <a:stretch>
            <a:fillRect/>
          </a:stretch>
        </p:blipFill>
        <p:spPr bwMode="auto">
          <a:xfrm>
            <a:off x="0" y="0"/>
            <a:ext cx="7791450" cy="6858000"/>
          </a:xfrm>
          <a:prstGeom prst="rect">
            <a:avLst/>
          </a:prstGeom>
          <a:noFill/>
          <a:ln w="9525">
            <a:noFill/>
            <a:miter lim="800000"/>
            <a:headEnd/>
            <a:tailEnd/>
          </a:ln>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a:t>Click to edit Master title style</a:t>
            </a:r>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a:xfrm>
            <a:off x="7010400" y="6492875"/>
            <a:ext cx="2133600" cy="365125"/>
          </a:xfrm>
        </p:spPr>
        <p:txBody>
          <a:bodyPr/>
          <a:lstStyle>
            <a:lvl1pPr>
              <a:defRPr>
                <a:latin typeface="Arial"/>
                <a:cs typeface="Arial"/>
              </a:defRPr>
            </a:lvl1pPr>
          </a:lstStyle>
          <a:p>
            <a:pPr>
              <a:defRPr/>
            </a:pPr>
            <a:fld id="{3ABF0694-76D9-4CA7-BB52-84EB220D49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802528"/>
        </a:solidFill>
        <a:effectLst/>
      </p:bgPr>
    </p:bg>
    <p:spTree>
      <p:nvGrpSpPr>
        <p:cNvPr id="1" name=""/>
        <p:cNvGrpSpPr/>
        <p:nvPr/>
      </p:nvGrpSpPr>
      <p:grpSpPr>
        <a:xfrm>
          <a:off x="0" y="0"/>
          <a:ext cx="0" cy="0"/>
          <a:chOff x="0" y="0"/>
          <a:chExt cx="0" cy="0"/>
        </a:xfrm>
      </p:grpSpPr>
      <p:sp>
        <p:nvSpPr>
          <p:cNvPr id="3" name="Slide Number Placeholder 6"/>
          <p:cNvSpPr txBox="1">
            <a:spLocks/>
          </p:cNvSpPr>
          <p:nvPr userDrawn="1"/>
        </p:nvSpPr>
        <p:spPr>
          <a:xfrm>
            <a:off x="7010400" y="6492875"/>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TextBox 3"/>
          <p:cNvSpPr txBox="1"/>
          <p:nvPr userDrawn="1"/>
        </p:nvSpPr>
        <p:spPr>
          <a:xfrm>
            <a:off x="315913" y="6122988"/>
            <a:ext cx="2692400" cy="339725"/>
          </a:xfrm>
          <a:prstGeom prst="rect">
            <a:avLst/>
          </a:prstGeom>
          <a:noFill/>
        </p:spPr>
        <p:txBody>
          <a:bodyPr>
            <a:spAutoFit/>
          </a:bodyPr>
          <a:lstStyle/>
          <a:p>
            <a:pPr fontAlgn="auto">
              <a:spcBef>
                <a:spcPts val="0"/>
              </a:spcBef>
              <a:spcAft>
                <a:spcPts val="0"/>
              </a:spcAft>
              <a:defRPr/>
            </a:pPr>
            <a:r>
              <a:rPr lang="en-US" sz="1600" dirty="0">
                <a:solidFill>
                  <a:schemeClr val="bg1"/>
                </a:solidFill>
                <a:latin typeface="+mn-lt"/>
                <a:cs typeface="+mn-cs"/>
              </a:rPr>
              <a:t>Insert district/club website</a:t>
            </a:r>
          </a:p>
        </p:txBody>
      </p:sp>
      <p:sp>
        <p:nvSpPr>
          <p:cNvPr id="6" name="Picture Placeholder 2"/>
          <p:cNvSpPr>
            <a:spLocks noGrp="1"/>
          </p:cNvSpPr>
          <p:nvPr>
            <p:ph type="pic" sz="quarter" idx="13"/>
          </p:nvPr>
        </p:nvSpPr>
        <p:spPr>
          <a:xfrm>
            <a:off x="7772400" y="5622925"/>
            <a:ext cx="1116013" cy="1025525"/>
          </a:xfrm>
        </p:spPr>
        <p:txBody>
          <a:bodyPr rtlCol="0" anchor="ctr">
            <a:normAutofit/>
          </a:bodyPr>
          <a:lstStyle>
            <a:lvl1pPr marL="0" indent="0" algn="ctr">
              <a:buNone/>
              <a:defRPr sz="1100" baseline="0"/>
            </a:lvl1pPr>
          </a:lstStyle>
          <a:p>
            <a:pPr lvl="0"/>
            <a:r>
              <a:rPr lang="en-US" noProof="0"/>
              <a:t>Click icon to add picture</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650D50-5633-460B-8212-B5AEE7E87F87}" type="datetimeFigureOut">
              <a:rPr lang="en-US"/>
              <a:pPr>
                <a:defRPr/>
              </a:pPr>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CAF209-B3FE-4131-9CE5-CC42074923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xStyles>
    <p:titleStyle>
      <a:lvl1pPr algn="ctr" defTabSz="457200" rtl="0" eaLnBrk="0" fontAlgn="base" hangingPunct="0">
        <a:spcBef>
          <a:spcPct val="0"/>
        </a:spcBef>
        <a:spcAft>
          <a:spcPct val="0"/>
        </a:spcAft>
        <a:defRPr sz="4400" kern="1200">
          <a:solidFill>
            <a:schemeClr val="tx1"/>
          </a:solidFill>
          <a:latin typeface="+mj-lt"/>
          <a:ea typeface="Lato Regular" panose="020F0502020204030203" pitchFamily="34" charset="0"/>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itchFamily="34" charset="0"/>
          <a:ea typeface="Lato Regular"/>
          <a:cs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ea typeface="Lato Regular"/>
          <a:cs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ea typeface="Lato Regular"/>
          <a:cs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ea typeface="Lato Regular"/>
          <a:cs typeface="Arial" pitchFamily="34" charset="0"/>
        </a:defRPr>
      </a:lvl5pPr>
      <a:lvl6pPr marL="457200" algn="ctr" defTabSz="457200" rtl="0" fontAlgn="base">
        <a:spcBef>
          <a:spcPct val="0"/>
        </a:spcBef>
        <a:spcAft>
          <a:spcPct val="0"/>
        </a:spcAft>
        <a:defRPr sz="4400">
          <a:solidFill>
            <a:schemeClr val="tx1"/>
          </a:solidFill>
          <a:latin typeface="Arial" pitchFamily="34" charset="0"/>
          <a:ea typeface="Lato Regular"/>
          <a:cs typeface="Arial" pitchFamily="34" charset="0"/>
        </a:defRPr>
      </a:lvl6pPr>
      <a:lvl7pPr marL="914400" algn="ctr" defTabSz="457200" rtl="0" fontAlgn="base">
        <a:spcBef>
          <a:spcPct val="0"/>
        </a:spcBef>
        <a:spcAft>
          <a:spcPct val="0"/>
        </a:spcAft>
        <a:defRPr sz="4400">
          <a:solidFill>
            <a:schemeClr val="tx1"/>
          </a:solidFill>
          <a:latin typeface="Arial" pitchFamily="34" charset="0"/>
          <a:ea typeface="Lato Regular"/>
          <a:cs typeface="Arial" pitchFamily="34" charset="0"/>
        </a:defRPr>
      </a:lvl7pPr>
      <a:lvl8pPr marL="1371600" algn="ctr" defTabSz="457200" rtl="0" fontAlgn="base">
        <a:spcBef>
          <a:spcPct val="0"/>
        </a:spcBef>
        <a:spcAft>
          <a:spcPct val="0"/>
        </a:spcAft>
        <a:defRPr sz="4400">
          <a:solidFill>
            <a:schemeClr val="tx1"/>
          </a:solidFill>
          <a:latin typeface="Arial" pitchFamily="34" charset="0"/>
          <a:ea typeface="Lato Regular"/>
          <a:cs typeface="Arial" pitchFamily="34" charset="0"/>
        </a:defRPr>
      </a:lvl8pPr>
      <a:lvl9pPr marL="1828800" algn="ctr" defTabSz="457200" rtl="0" fontAlgn="base">
        <a:spcBef>
          <a:spcPct val="0"/>
        </a:spcBef>
        <a:spcAft>
          <a:spcPct val="0"/>
        </a:spcAft>
        <a:defRPr sz="4400">
          <a:solidFill>
            <a:schemeClr val="tx1"/>
          </a:solidFill>
          <a:latin typeface="Arial" pitchFamily="34" charset="0"/>
          <a:ea typeface="Lato Regular"/>
          <a:cs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520700" y="2413000"/>
            <a:ext cx="8607425" cy="2905125"/>
          </a:xfrm>
        </p:spPr>
        <p:txBody>
          <a:bodyPr/>
          <a:lstStyle/>
          <a:p>
            <a:pPr eaLnBrk="1" hangingPunct="1"/>
            <a:r>
              <a:rPr lang="en-US" dirty="0">
                <a:ea typeface="Lato Regular"/>
              </a:rPr>
              <a:t>Commission on the Status of Women</a:t>
            </a:r>
            <a:br>
              <a:rPr lang="en-US" dirty="0">
                <a:ea typeface="Lato Regular"/>
              </a:rPr>
            </a:br>
            <a:r>
              <a:rPr lang="en-US" dirty="0">
                <a:ea typeface="Lato Regular"/>
              </a:rPr>
              <a:t>(CSW) </a:t>
            </a:r>
            <a:br>
              <a:rPr lang="en-US" dirty="0">
                <a:ea typeface="Lato Regular"/>
              </a:rPr>
            </a:br>
            <a:endParaRPr lang="en-US" dirty="0">
              <a:ea typeface="Lato Regular"/>
            </a:endParaRPr>
          </a:p>
        </p:txBody>
      </p:sp>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6" name="Subtitle 5"/>
          <p:cNvSpPr>
            <a:spLocks noGrp="1"/>
          </p:cNvSpPr>
          <p:nvPr>
            <p:ph type="subTitle" idx="1"/>
          </p:nvPr>
        </p:nvSpPr>
        <p:spPr>
          <a:xfrm>
            <a:off x="520700" y="4324459"/>
            <a:ext cx="8607027" cy="536575"/>
          </a:xfrm>
        </p:spPr>
        <p:txBody>
          <a:bodyPr>
            <a:normAutofit fontScale="62500" lnSpcReduction="20000"/>
          </a:bodyPr>
          <a:lstStyle/>
          <a:p>
            <a:r>
              <a:rPr lang="en-US" dirty="0"/>
              <a:t>Ela Pandya</a:t>
            </a:r>
          </a:p>
          <a:p>
            <a:r>
              <a:rPr lang="en-US" dirty="0"/>
              <a:t>UN Chair 2016-2020</a:t>
            </a:r>
          </a:p>
        </p:txBody>
      </p:sp>
      <p:sp>
        <p:nvSpPr>
          <p:cNvPr id="2" name="TextBox 1">
            <a:extLst>
              <a:ext uri="{FF2B5EF4-FFF2-40B4-BE49-F238E27FC236}">
                <a16:creationId xmlns:a16="http://schemas.microsoft.com/office/drawing/2014/main" id="{495893E1-58CA-4E5E-908B-5985A103D515}"/>
              </a:ext>
            </a:extLst>
          </p:cNvPr>
          <p:cNvSpPr txBox="1"/>
          <p:nvPr/>
        </p:nvSpPr>
        <p:spPr>
          <a:xfrm>
            <a:off x="735291" y="6117317"/>
            <a:ext cx="2809187" cy="276999"/>
          </a:xfrm>
          <a:prstGeom prst="rect">
            <a:avLst/>
          </a:prstGeom>
          <a:noFill/>
        </p:spPr>
        <p:txBody>
          <a:bodyPr wrap="square" rtlCol="0">
            <a:spAutoFit/>
          </a:bodyPr>
          <a:lstStyle/>
          <a:p>
            <a:r>
              <a:rPr lang="en-US" sz="1200" dirty="0"/>
              <a:t>Updated April 22,2019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5" name="TextBox 4">
            <a:extLst>
              <a:ext uri="{FF2B5EF4-FFF2-40B4-BE49-F238E27FC236}">
                <a16:creationId xmlns:a16="http://schemas.microsoft.com/office/drawing/2014/main" id="{466F012C-7BE5-4EA4-9B80-1328D75B3199}"/>
              </a:ext>
            </a:extLst>
          </p:cNvPr>
          <p:cNvSpPr txBox="1"/>
          <p:nvPr/>
        </p:nvSpPr>
        <p:spPr>
          <a:xfrm>
            <a:off x="1432874" y="2205872"/>
            <a:ext cx="7202079" cy="4431983"/>
          </a:xfrm>
          <a:prstGeom prst="rect">
            <a:avLst/>
          </a:prstGeom>
          <a:noFill/>
        </p:spPr>
        <p:txBody>
          <a:bodyPr wrap="square" rtlCol="0">
            <a:spAutoFit/>
          </a:bodyPr>
          <a:lstStyle/>
          <a:p>
            <a:pPr lvl="0" algn="ctr">
              <a:spcBef>
                <a:spcPts val="0"/>
              </a:spcBef>
              <a:spcAft>
                <a:spcPts val="0"/>
              </a:spcAft>
            </a:pPr>
            <a:r>
              <a:rPr lang="en-US" sz="2400"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CSW, Beijing and 2020 </a:t>
            </a:r>
            <a:r>
              <a:rPr lang="en-US"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(Continued) </a:t>
            </a:r>
          </a:p>
          <a:p>
            <a:pPr lvl="0" algn="ctr">
              <a:spcBef>
                <a:spcPts val="0"/>
              </a:spcBef>
              <a:spcAft>
                <a:spcPts val="0"/>
              </a:spcAft>
            </a:pPr>
            <a:endParaRPr lang="en-US" sz="2400"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In 2020, we will celebrate the Beijing +25 for its progress in achieving goals of equality, evaluate the policies and plans deployed so far, and delineate our directions moving forward. We will also celebrate milestones of other noteworthy organizations and institutions that have contributed in the success of Beijing Platform with great determination and dedication. Here are a few of these milestones:</a:t>
            </a: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20th anniversary of Security Council Resolution 1325, on Women Peace and Security.</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5th anniversary of the adoption of the Sustainable Development Goals</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10th anniversary of the creation of UN Women</a:t>
            </a: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8653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5" name="TextBox 4"/>
          <p:cNvSpPr txBox="1"/>
          <p:nvPr/>
        </p:nvSpPr>
        <p:spPr>
          <a:xfrm>
            <a:off x="3581400" y="2283767"/>
            <a:ext cx="2305238" cy="523220"/>
          </a:xfrm>
          <a:prstGeom prst="rect">
            <a:avLst/>
          </a:prstGeom>
          <a:noFill/>
        </p:spPr>
        <p:txBody>
          <a:bodyPr wrap="none" rtlCol="0">
            <a:spAutoFit/>
          </a:bodyPr>
          <a:lstStyle/>
          <a:p>
            <a:r>
              <a:rPr lang="en-US" sz="2800" dirty="0"/>
              <a:t>What</a:t>
            </a:r>
            <a:r>
              <a:rPr lang="en-US" sz="2400" dirty="0"/>
              <a:t> is CSW?</a:t>
            </a:r>
          </a:p>
        </p:txBody>
      </p:sp>
      <p:sp>
        <p:nvSpPr>
          <p:cNvPr id="7" name="TextBox 6"/>
          <p:cNvSpPr txBox="1"/>
          <p:nvPr/>
        </p:nvSpPr>
        <p:spPr>
          <a:xfrm>
            <a:off x="635000" y="2952234"/>
            <a:ext cx="8293100" cy="3046988"/>
          </a:xfrm>
          <a:prstGeom prst="rect">
            <a:avLst/>
          </a:prstGeom>
          <a:noFill/>
        </p:spPr>
        <p:txBody>
          <a:bodyPr wrap="square" rtlCol="0">
            <a:spAutoFit/>
          </a:bodyPr>
          <a:lstStyle/>
          <a:p>
            <a:pPr marL="285750" indent="-285750">
              <a:buFont typeface="Arial"/>
              <a:buChar char="•"/>
            </a:pPr>
            <a:r>
              <a:rPr lang="en-US" sz="2400" dirty="0"/>
              <a:t>A Commission established in 1946, by UN Resolution</a:t>
            </a:r>
          </a:p>
          <a:p>
            <a:pPr marL="285750" indent="-285750">
              <a:buFont typeface="Arial"/>
              <a:buChar char="•"/>
            </a:pPr>
            <a:r>
              <a:rPr lang="en-US" sz="2400" dirty="0"/>
              <a:t>Dedicated, solely, for promoting gender equality and empowerment of women</a:t>
            </a:r>
          </a:p>
          <a:p>
            <a:pPr marL="285750" indent="-285750">
              <a:buFont typeface="Arial"/>
              <a:buChar char="•"/>
            </a:pPr>
            <a:r>
              <a:rPr lang="en-US" sz="2400" dirty="0"/>
              <a:t>The only and largest Agency that works with Civil Societies/Non Governmental Agencies (NGOs).</a:t>
            </a:r>
          </a:p>
          <a:p>
            <a:pPr marL="285750" indent="-285750">
              <a:buFont typeface="Arial"/>
              <a:buChar char="•"/>
            </a:pPr>
            <a:r>
              <a:rPr lang="en-US" sz="2400" dirty="0"/>
              <a:t>The representatives of the UN member nations are its members</a:t>
            </a:r>
          </a:p>
          <a:p>
            <a:r>
              <a:rPr lang="en-US" sz="2400" dirty="0"/>
              <a:t> </a:t>
            </a:r>
          </a:p>
        </p:txBody>
      </p:sp>
    </p:spTree>
    <p:extLst>
      <p:ext uri="{BB962C8B-B14F-4D97-AF65-F5344CB8AC3E}">
        <p14:creationId xmlns:p14="http://schemas.microsoft.com/office/powerpoint/2010/main" val="410586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8" name="TextBox 7"/>
          <p:cNvSpPr txBox="1"/>
          <p:nvPr/>
        </p:nvSpPr>
        <p:spPr>
          <a:xfrm>
            <a:off x="1409701" y="2095500"/>
            <a:ext cx="6819900" cy="6740306"/>
          </a:xfrm>
          <a:prstGeom prst="rect">
            <a:avLst/>
          </a:prstGeom>
          <a:noFill/>
        </p:spPr>
        <p:txBody>
          <a:bodyPr wrap="square" rtlCol="0">
            <a:spAutoFit/>
          </a:bodyPr>
          <a:lstStyle/>
          <a:p>
            <a:pPr algn="ctr"/>
            <a:r>
              <a:rPr lang="en-US" sz="2800" dirty="0"/>
              <a:t>How does CSW pursue the mission?</a:t>
            </a:r>
          </a:p>
          <a:p>
            <a:pPr algn="ctr"/>
            <a:endParaRPr lang="en-US" sz="2800" dirty="0"/>
          </a:p>
          <a:p>
            <a:pPr marL="457200" indent="-457200">
              <a:buFont typeface="Arial"/>
              <a:buChar char="•"/>
            </a:pPr>
            <a:r>
              <a:rPr lang="en-US" sz="2400" dirty="0"/>
              <a:t>CSW has held 4 Women’s World Conferences:</a:t>
            </a:r>
          </a:p>
          <a:p>
            <a:endParaRPr lang="en-US" sz="2400" dirty="0"/>
          </a:p>
          <a:p>
            <a:pPr marL="914400" lvl="1" indent="-457200">
              <a:buFont typeface="Arial"/>
              <a:buChar char="•"/>
            </a:pPr>
            <a:r>
              <a:rPr lang="en-US" sz="2400" dirty="0"/>
              <a:t>1</a:t>
            </a:r>
            <a:r>
              <a:rPr lang="en-US" sz="2400" baseline="30000" dirty="0"/>
              <a:t>st</a:t>
            </a:r>
            <a:r>
              <a:rPr lang="en-US" sz="2400" dirty="0"/>
              <a:t> in 1975, in Mexico City</a:t>
            </a:r>
          </a:p>
          <a:p>
            <a:pPr marL="914400" lvl="1" indent="-457200">
              <a:buFont typeface="Arial"/>
              <a:buChar char="•"/>
            </a:pPr>
            <a:r>
              <a:rPr lang="en-US" sz="2400" dirty="0"/>
              <a:t>2</a:t>
            </a:r>
            <a:r>
              <a:rPr lang="en-US" sz="2400" baseline="30000" dirty="0"/>
              <a:t>nd</a:t>
            </a:r>
            <a:r>
              <a:rPr lang="en-US" sz="2400" dirty="0"/>
              <a:t> in 1980, in Copenhagen</a:t>
            </a:r>
          </a:p>
          <a:p>
            <a:pPr marL="914400" lvl="1" indent="-457200">
              <a:buFont typeface="Arial"/>
              <a:buChar char="•"/>
            </a:pPr>
            <a:r>
              <a:rPr lang="en-US" sz="2400" dirty="0"/>
              <a:t>3</a:t>
            </a:r>
            <a:r>
              <a:rPr lang="en-US" sz="2400" baseline="30000" dirty="0"/>
              <a:t>rd</a:t>
            </a:r>
            <a:r>
              <a:rPr lang="en-US" sz="2400" dirty="0"/>
              <a:t> in 1985, in Nairobi</a:t>
            </a:r>
          </a:p>
          <a:p>
            <a:pPr marL="914400" lvl="1" indent="-457200">
              <a:buFont typeface="Arial"/>
              <a:buChar char="•"/>
            </a:pPr>
            <a:r>
              <a:rPr lang="en-US" sz="2400" dirty="0"/>
              <a:t>4</a:t>
            </a:r>
            <a:r>
              <a:rPr lang="en-US" sz="2400" baseline="30000" dirty="0"/>
              <a:t>th</a:t>
            </a:r>
            <a:r>
              <a:rPr lang="en-US" sz="2400" dirty="0"/>
              <a:t> in 1995, in Beijing</a:t>
            </a:r>
          </a:p>
          <a:p>
            <a:pPr marL="914400" lvl="1" indent="-457200">
              <a:buFont typeface="Arial"/>
              <a:buChar char="•"/>
            </a:pPr>
            <a:endParaRPr lang="en-US" sz="2400" dirty="0"/>
          </a:p>
          <a:p>
            <a:pPr lvl="1"/>
            <a:endParaRPr lang="en-US" sz="2400" dirty="0"/>
          </a:p>
          <a:p>
            <a:pPr lvl="1"/>
            <a:endParaRPr lang="en-US" sz="2400" dirty="0"/>
          </a:p>
          <a:p>
            <a:pPr lvl="1"/>
            <a:endParaRPr lang="en-US" sz="2400" dirty="0"/>
          </a:p>
          <a:p>
            <a:pPr algn="ct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41058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7" name="TextBox 6"/>
          <p:cNvSpPr txBox="1"/>
          <p:nvPr/>
        </p:nvSpPr>
        <p:spPr>
          <a:xfrm>
            <a:off x="1813411" y="2247780"/>
            <a:ext cx="6032045" cy="800219"/>
          </a:xfrm>
          <a:prstGeom prst="rect">
            <a:avLst/>
          </a:prstGeom>
          <a:noFill/>
        </p:spPr>
        <p:txBody>
          <a:bodyPr wrap="none" rtlCol="0">
            <a:spAutoFit/>
          </a:bodyPr>
          <a:lstStyle/>
          <a:p>
            <a:r>
              <a:rPr lang="en-US" sz="2800" dirty="0"/>
              <a:t>How does CSW pursue the mission?</a:t>
            </a:r>
          </a:p>
          <a:p>
            <a:endParaRPr lang="en-US" dirty="0"/>
          </a:p>
        </p:txBody>
      </p:sp>
      <p:sp>
        <p:nvSpPr>
          <p:cNvPr id="8" name="TextBox 7"/>
          <p:cNvSpPr txBox="1"/>
          <p:nvPr/>
        </p:nvSpPr>
        <p:spPr>
          <a:xfrm>
            <a:off x="1028700" y="3111499"/>
            <a:ext cx="7581900" cy="2677656"/>
          </a:xfrm>
          <a:prstGeom prst="rect">
            <a:avLst/>
          </a:prstGeom>
          <a:noFill/>
        </p:spPr>
        <p:txBody>
          <a:bodyPr wrap="square" rtlCol="0">
            <a:spAutoFit/>
          </a:bodyPr>
          <a:lstStyle/>
          <a:p>
            <a:r>
              <a:rPr lang="en-US" sz="2400" dirty="0"/>
              <a:t>At the 1995 Women’s Conference a valuable document for women’s equality was created:</a:t>
            </a:r>
          </a:p>
          <a:p>
            <a:endParaRPr lang="en-US" sz="2400" dirty="0"/>
          </a:p>
          <a:p>
            <a:r>
              <a:rPr lang="en-US" sz="2400" dirty="0"/>
              <a:t>“The Beijing Declaration and Platform for Action”</a:t>
            </a:r>
          </a:p>
          <a:p>
            <a:endParaRPr lang="en-US" sz="2400" dirty="0"/>
          </a:p>
          <a:p>
            <a:r>
              <a:rPr lang="en-US" sz="2400" dirty="0"/>
              <a:t>CSW has been evaluating the progress on the declaration every five years: in 2005, 2010 and 2015.</a:t>
            </a:r>
          </a:p>
        </p:txBody>
      </p:sp>
    </p:spTree>
    <p:extLst>
      <p:ext uri="{BB962C8B-B14F-4D97-AF65-F5344CB8AC3E}">
        <p14:creationId xmlns:p14="http://schemas.microsoft.com/office/powerpoint/2010/main" val="410586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2" name="Rectangle 1"/>
          <p:cNvSpPr/>
          <p:nvPr/>
        </p:nvSpPr>
        <p:spPr>
          <a:xfrm>
            <a:off x="1838152" y="2190234"/>
            <a:ext cx="6032045" cy="523220"/>
          </a:xfrm>
          <a:prstGeom prst="rect">
            <a:avLst/>
          </a:prstGeom>
        </p:spPr>
        <p:txBody>
          <a:bodyPr wrap="none">
            <a:spAutoFit/>
          </a:bodyPr>
          <a:lstStyle/>
          <a:p>
            <a:r>
              <a:rPr lang="en-US" sz="2800" dirty="0"/>
              <a:t>How does CSW pursue the mission?</a:t>
            </a:r>
          </a:p>
        </p:txBody>
      </p:sp>
      <p:sp>
        <p:nvSpPr>
          <p:cNvPr id="6" name="TextBox 5"/>
          <p:cNvSpPr txBox="1"/>
          <p:nvPr/>
        </p:nvSpPr>
        <p:spPr>
          <a:xfrm>
            <a:off x="1028700" y="2964934"/>
            <a:ext cx="7556500" cy="3293209"/>
          </a:xfrm>
          <a:prstGeom prst="rect">
            <a:avLst/>
          </a:prstGeom>
          <a:noFill/>
        </p:spPr>
        <p:txBody>
          <a:bodyPr wrap="square" rtlCol="0">
            <a:spAutoFit/>
          </a:bodyPr>
          <a:lstStyle/>
          <a:p>
            <a:pPr marL="285750" indent="-285750">
              <a:buFont typeface="Arial"/>
              <a:buChar char="•"/>
            </a:pPr>
            <a:r>
              <a:rPr lang="en-US" sz="2400" dirty="0"/>
              <a:t>Every year, for two weeks in March, CSW holds  an open forum</a:t>
            </a:r>
          </a:p>
          <a:p>
            <a:endParaRPr lang="en-US" sz="2400" dirty="0"/>
          </a:p>
          <a:p>
            <a:pPr marL="285750" indent="-285750">
              <a:buFont typeface="Arial"/>
              <a:buChar char="•"/>
            </a:pPr>
            <a:r>
              <a:rPr lang="en-US" sz="2400" dirty="0"/>
              <a:t>Representatives of UN member nations, various UN Agencies under ECOSOC, and world’s major NGOs gather to evaluate the progress of various programs for gender equality and formulate revised policies</a:t>
            </a:r>
          </a:p>
          <a:p>
            <a:pPr marL="285750" indent="-285750">
              <a:buFont typeface="Arial"/>
              <a:buChar char="•"/>
            </a:pPr>
            <a:endParaRPr lang="en-US" sz="2200" dirty="0"/>
          </a:p>
          <a:p>
            <a:endParaRPr lang="en-US" dirty="0"/>
          </a:p>
        </p:txBody>
      </p:sp>
    </p:spTree>
    <p:extLst>
      <p:ext uri="{BB962C8B-B14F-4D97-AF65-F5344CB8AC3E}">
        <p14:creationId xmlns:p14="http://schemas.microsoft.com/office/powerpoint/2010/main" val="219585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2" name="TextBox 1"/>
          <p:cNvSpPr txBox="1"/>
          <p:nvPr/>
        </p:nvSpPr>
        <p:spPr>
          <a:xfrm>
            <a:off x="1663700" y="2348468"/>
            <a:ext cx="6394148" cy="461665"/>
          </a:xfrm>
          <a:prstGeom prst="rect">
            <a:avLst/>
          </a:prstGeom>
          <a:noFill/>
        </p:spPr>
        <p:txBody>
          <a:bodyPr wrap="none" rtlCol="0">
            <a:spAutoFit/>
          </a:bodyPr>
          <a:lstStyle/>
          <a:p>
            <a:r>
              <a:rPr lang="en-US" sz="2400" dirty="0"/>
              <a:t>Where does Zonta fit into the CSW Activities?</a:t>
            </a:r>
          </a:p>
        </p:txBody>
      </p:sp>
      <p:sp>
        <p:nvSpPr>
          <p:cNvPr id="5" name="TextBox 4"/>
          <p:cNvSpPr txBox="1"/>
          <p:nvPr/>
        </p:nvSpPr>
        <p:spPr>
          <a:xfrm>
            <a:off x="1193800" y="3035300"/>
            <a:ext cx="7315200" cy="1785104"/>
          </a:xfrm>
          <a:prstGeom prst="rect">
            <a:avLst/>
          </a:prstGeom>
          <a:noFill/>
        </p:spPr>
        <p:txBody>
          <a:bodyPr wrap="square" rtlCol="0">
            <a:spAutoFit/>
          </a:bodyPr>
          <a:lstStyle/>
          <a:p>
            <a:pPr marL="285750" indent="-285750">
              <a:buFont typeface="Arial"/>
              <a:buChar char="•"/>
            </a:pPr>
            <a:r>
              <a:rPr lang="en-US" sz="2200" dirty="0"/>
              <a:t>CSW falls under Economic and Social Council (ECOSOC) of UN</a:t>
            </a:r>
          </a:p>
          <a:p>
            <a:endParaRPr lang="en-US" sz="2200" dirty="0"/>
          </a:p>
          <a:p>
            <a:pPr marL="285750" indent="-285750">
              <a:buFont typeface="Arial"/>
              <a:buChar char="•"/>
            </a:pPr>
            <a:r>
              <a:rPr lang="en-US" sz="2200" dirty="0"/>
              <a:t>Zonta was awarded consultative status by ECOSOC, in 1969</a:t>
            </a:r>
          </a:p>
        </p:txBody>
      </p:sp>
      <p:pic>
        <p:nvPicPr>
          <p:cNvPr id="6" name="Picture 5"/>
          <p:cNvPicPr>
            <a:picLocks noChangeAspect="1"/>
          </p:cNvPicPr>
          <p:nvPr/>
        </p:nvPicPr>
        <p:blipFill>
          <a:blip r:embed="rId5"/>
          <a:stretch>
            <a:fillRect/>
          </a:stretch>
        </p:blipFill>
        <p:spPr>
          <a:xfrm>
            <a:off x="2641600" y="4820404"/>
            <a:ext cx="4075192" cy="2037596"/>
          </a:xfrm>
          <a:prstGeom prst="rect">
            <a:avLst/>
          </a:prstGeom>
        </p:spPr>
      </p:pic>
    </p:spTree>
    <p:extLst>
      <p:ext uri="{BB962C8B-B14F-4D97-AF65-F5344CB8AC3E}">
        <p14:creationId xmlns:p14="http://schemas.microsoft.com/office/powerpoint/2010/main" val="219585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2" name="Rectangle 1"/>
          <p:cNvSpPr/>
          <p:nvPr/>
        </p:nvSpPr>
        <p:spPr>
          <a:xfrm>
            <a:off x="1231900" y="3269397"/>
            <a:ext cx="7188200" cy="3046988"/>
          </a:xfrm>
          <a:prstGeom prst="rect">
            <a:avLst/>
          </a:prstGeom>
        </p:spPr>
        <p:txBody>
          <a:bodyPr wrap="square">
            <a:spAutoFit/>
          </a:bodyPr>
          <a:lstStyle/>
          <a:p>
            <a:pPr marL="285750" indent="-285750">
              <a:buFont typeface="Arial"/>
              <a:buChar char="•"/>
            </a:pPr>
            <a:r>
              <a:rPr lang="en-US" sz="2400" dirty="0"/>
              <a:t>Zonta is one of the largest NGOs, working to empower women</a:t>
            </a:r>
          </a:p>
          <a:p>
            <a:pPr marL="285750" indent="-285750">
              <a:buFont typeface="Arial"/>
              <a:buChar char="•"/>
            </a:pPr>
            <a:endParaRPr lang="en-US" sz="2400" dirty="0"/>
          </a:p>
          <a:p>
            <a:pPr marL="285750" indent="-285750">
              <a:buFont typeface="Arial"/>
              <a:buChar char="•"/>
            </a:pPr>
            <a:r>
              <a:rPr lang="en-US" sz="2400" dirty="0"/>
              <a:t>Zonta attends CSW every year</a:t>
            </a:r>
          </a:p>
          <a:p>
            <a:pPr marL="285750" indent="-285750">
              <a:buFont typeface="Arial"/>
              <a:buChar char="•"/>
            </a:pPr>
            <a:endParaRPr lang="en-US" sz="2400" dirty="0"/>
          </a:p>
          <a:p>
            <a:pPr marL="285750" indent="-285750">
              <a:buFont typeface="Arial"/>
              <a:buChar char="•"/>
            </a:pPr>
            <a:r>
              <a:rPr lang="en-US" sz="2400" dirty="0"/>
              <a:t>Zonta also makes presentations about the projects we undertake in partnership with UNICEF, UNIFEM, </a:t>
            </a:r>
            <a:r>
              <a:rPr lang="en-US" sz="2400" dirty="0" err="1"/>
              <a:t>UNWomen</a:t>
            </a:r>
            <a:r>
              <a:rPr lang="en-US" sz="2400" dirty="0"/>
              <a:t> and UNFPA</a:t>
            </a:r>
          </a:p>
        </p:txBody>
      </p:sp>
      <p:sp>
        <p:nvSpPr>
          <p:cNvPr id="5" name="TextBox 4"/>
          <p:cNvSpPr txBox="1"/>
          <p:nvPr/>
        </p:nvSpPr>
        <p:spPr>
          <a:xfrm>
            <a:off x="1120926" y="2376845"/>
            <a:ext cx="7429062" cy="892552"/>
          </a:xfrm>
          <a:prstGeom prst="rect">
            <a:avLst/>
          </a:prstGeom>
          <a:noFill/>
        </p:spPr>
        <p:txBody>
          <a:bodyPr wrap="none" rtlCol="0">
            <a:spAutoFit/>
          </a:bodyPr>
          <a:lstStyle/>
          <a:p>
            <a:r>
              <a:rPr lang="en-US" sz="2800" dirty="0"/>
              <a:t>Where does Zonta fit into the CSW Activities?</a:t>
            </a:r>
          </a:p>
          <a:p>
            <a:endParaRPr lang="en-US" sz="2400" dirty="0"/>
          </a:p>
        </p:txBody>
      </p:sp>
    </p:spTree>
    <p:extLst>
      <p:ext uri="{BB962C8B-B14F-4D97-AF65-F5344CB8AC3E}">
        <p14:creationId xmlns:p14="http://schemas.microsoft.com/office/powerpoint/2010/main" val="219585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2" name="TextBox 1">
            <a:extLst>
              <a:ext uri="{FF2B5EF4-FFF2-40B4-BE49-F238E27FC236}">
                <a16:creationId xmlns:a16="http://schemas.microsoft.com/office/drawing/2014/main" id="{E5D67C04-893D-45BD-AE5B-D54E849D0337}"/>
              </a:ext>
            </a:extLst>
          </p:cNvPr>
          <p:cNvSpPr txBox="1"/>
          <p:nvPr/>
        </p:nvSpPr>
        <p:spPr>
          <a:xfrm>
            <a:off x="801278" y="2121031"/>
            <a:ext cx="8125906" cy="3508653"/>
          </a:xfrm>
          <a:prstGeom prst="rect">
            <a:avLst/>
          </a:prstGeom>
          <a:noFill/>
        </p:spPr>
        <p:txBody>
          <a:bodyPr wrap="square" rtlCol="0">
            <a:spAutoFit/>
          </a:bodyPr>
          <a:lstStyle/>
          <a:p>
            <a:pPr marL="0" marR="0" algn="ctr">
              <a:spcBef>
                <a:spcPts val="0"/>
              </a:spcBef>
              <a:spcAft>
                <a:spcPts val="0"/>
              </a:spcAft>
            </a:pPr>
            <a:r>
              <a:rPr lang="en-US" sz="2400" b="1" u="sng" dirty="0">
                <a:latin typeface="Cambria" panose="02040503050406030204" pitchFamily="18" charset="0"/>
                <a:ea typeface="MS Mincho" panose="02020609040205080304" pitchFamily="49" charset="-128"/>
                <a:cs typeface="Times New Roman" panose="02020603050405020304" pitchFamily="18" charset="0"/>
              </a:rPr>
              <a:t>CSW, Beijing and 2020</a:t>
            </a: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Next year, the year 2020, marks a significant milestone for the global movement for women’s equality, and gender-based violence and discrimination. It is the 25</a:t>
            </a:r>
            <a:r>
              <a:rPr lang="en-US" baseline="30000" dirty="0">
                <a:latin typeface="Cambria" panose="02040503050406030204" pitchFamily="18" charset="0"/>
                <a:ea typeface="MS Mincho" panose="02020609040205080304" pitchFamily="49" charset="-128"/>
                <a:cs typeface="Times New Roman" panose="02020603050405020304" pitchFamily="18" charset="0"/>
              </a:rPr>
              <a:t>th</a:t>
            </a:r>
            <a:r>
              <a:rPr lang="en-US" dirty="0">
                <a:latin typeface="Cambria" panose="02040503050406030204" pitchFamily="18" charset="0"/>
                <a:ea typeface="MS Mincho" panose="02020609040205080304" pitchFamily="49" charset="-128"/>
                <a:cs typeface="Times New Roman" panose="02020603050405020304" pitchFamily="18" charset="0"/>
              </a:rPr>
              <a:t> year after the Beijing Platform for Action.</a:t>
            </a:r>
          </a:p>
          <a:p>
            <a:pPr marL="0" marR="0">
              <a:spcBef>
                <a:spcPts val="0"/>
              </a:spcBef>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After its inception in 1947, Commission On Status of Women held four Women’s World Conferences. The last was held in Beijing in 1995. Due to its comprehensive nature, CSW has not felt the need to hold another conference, since.</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Beijing Conference was one of the largest-ever gatherings of gender equality advocates that the world had ever seen. </a:t>
            </a:r>
          </a:p>
        </p:txBody>
      </p:sp>
    </p:spTree>
    <p:extLst>
      <p:ext uri="{BB962C8B-B14F-4D97-AF65-F5344CB8AC3E}">
        <p14:creationId xmlns:p14="http://schemas.microsoft.com/office/powerpoint/2010/main" val="219585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nta d9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15698"/>
            <a:ext cx="1749425" cy="1749425"/>
          </a:xfrm>
          <a:prstGeom prst="rect">
            <a:avLst/>
          </a:prstGeom>
        </p:spPr>
      </p:pic>
      <p:pic>
        <p:nvPicPr>
          <p:cNvPr id="4" name="Picture 3" descr="SDG_Planet-50-50-Logo-Lockup-Blue-Web-72dpi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66701"/>
            <a:ext cx="3937000" cy="1598422"/>
          </a:xfrm>
          <a:prstGeom prst="rect">
            <a:avLst/>
          </a:prstGeom>
        </p:spPr>
      </p:pic>
      <p:sp>
        <p:nvSpPr>
          <p:cNvPr id="5" name="TextBox 4">
            <a:extLst>
              <a:ext uri="{FF2B5EF4-FFF2-40B4-BE49-F238E27FC236}">
                <a16:creationId xmlns:a16="http://schemas.microsoft.com/office/drawing/2014/main" id="{466F012C-7BE5-4EA4-9B80-1328D75B3199}"/>
              </a:ext>
            </a:extLst>
          </p:cNvPr>
          <p:cNvSpPr txBox="1"/>
          <p:nvPr/>
        </p:nvSpPr>
        <p:spPr>
          <a:xfrm>
            <a:off x="1432874" y="2205872"/>
            <a:ext cx="7202079" cy="3600986"/>
          </a:xfrm>
          <a:prstGeom prst="rect">
            <a:avLst/>
          </a:prstGeom>
          <a:noFill/>
        </p:spPr>
        <p:txBody>
          <a:bodyPr wrap="square" rtlCol="0">
            <a:spAutoFit/>
          </a:bodyPr>
          <a:lstStyle/>
          <a:p>
            <a:pPr lvl="0" algn="ctr">
              <a:spcBef>
                <a:spcPts val="0"/>
              </a:spcBef>
              <a:spcAft>
                <a:spcPts val="0"/>
              </a:spcAft>
            </a:pPr>
            <a:r>
              <a:rPr lang="en-US" sz="2400"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CSW, Beijing and 2020 </a:t>
            </a:r>
            <a:r>
              <a:rPr lang="en-US"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(Continued) </a:t>
            </a:r>
          </a:p>
          <a:p>
            <a:pPr lvl="0" algn="ctr">
              <a:spcBef>
                <a:spcPts val="0"/>
              </a:spcBef>
              <a:spcAft>
                <a:spcPts val="0"/>
              </a:spcAft>
            </a:pPr>
            <a:endParaRPr lang="en-US" sz="2400" b="1" u="sng"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latin typeface="Cambria" panose="02040503050406030204" pitchFamily="18" charset="0"/>
                <a:ea typeface="MS Mincho" panose="02020609040205080304" pitchFamily="49" charset="-128"/>
                <a:cs typeface="Times New Roman" panose="02020603050405020304" pitchFamily="18" charset="0"/>
              </a:rPr>
              <a:t>It took place at a moment of great global optimism, when a new world order of cooperation was emerging, on the heels of the end of the Cold War, the dismantling of Apartheid and the emergence of new democracies. </a:t>
            </a:r>
          </a:p>
          <a:p>
            <a:pPr marL="285750" marR="0" lvl="0" indent="-285750">
              <a:spcBef>
                <a:spcPts val="0"/>
              </a:spcBef>
              <a:spcAft>
                <a:spcPts val="0"/>
              </a:spcAft>
              <a:buFont typeface="Arial" panose="020B0604020202020204" pitchFamily="34" charset="0"/>
              <a:buChar char="•"/>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dirty="0">
                <a:latin typeface="Cambria" panose="02040503050406030204" pitchFamily="18" charset="0"/>
                <a:ea typeface="MS Mincho" panose="02020609040205080304" pitchFamily="49" charset="-128"/>
                <a:cs typeface="Times New Roman" panose="02020603050405020304" pitchFamily="18" charset="0"/>
              </a:rPr>
              <a:t>In this moment of optimism, the Beijing Platform for Action set in place a set of global commitments to gender equality, anchored in fundamental human rights, with a clear statement about State responsibility in delivering on the commitments that were made and high expectations for the realization of those commitments</a:t>
            </a:r>
            <a:endParaRPr lang="en-US" u="sng"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00487211"/>
      </p:ext>
    </p:extLst>
  </p:cSld>
  <p:clrMapOvr>
    <a:masterClrMapping/>
  </p:clrMapOvr>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1738</TotalTime>
  <Words>481</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Symbol</vt:lpstr>
      <vt:lpstr>ZontaInternational_PowerPoint_TE</vt:lpstr>
      <vt:lpstr>Commission on the Status of Women (CSW)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Alice P Rebecchi</cp:lastModifiedBy>
  <cp:revision>127</cp:revision>
  <cp:lastPrinted>2018-12-15T03:17:41Z</cp:lastPrinted>
  <dcterms:created xsi:type="dcterms:W3CDTF">2015-02-05T21:28:11Z</dcterms:created>
  <dcterms:modified xsi:type="dcterms:W3CDTF">2019-04-23T05:51:55Z</dcterms:modified>
</cp:coreProperties>
</file>